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41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48" r:id="rId11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80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i79Fui0gPJm6dzt7dKZE4gl7d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5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2"/>
    <p:restoredTop sz="92064"/>
  </p:normalViewPr>
  <p:slideViewPr>
    <p:cSldViewPr snapToGrid="0">
      <p:cViewPr varScale="1">
        <p:scale>
          <a:sx n="99" d="100"/>
          <a:sy n="99" d="100"/>
        </p:scale>
        <p:origin x="978" y="78"/>
      </p:cViewPr>
      <p:guideLst>
        <p:guide pos="3855"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es-419" sz="1200" smtClean="0">
                <a:solidFill>
                  <a:schemeClr val="dk1"/>
                </a:solidFill>
              </a:rPr>
              <a:pPr algn="r"/>
              <a:t>‹Nº›</a:t>
            </a:fld>
            <a:endParaRPr lang="es-419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/>
              <a:t>Teacher notes:</a:t>
            </a:r>
            <a:br>
              <a:rPr lang="es-419" dirty="0"/>
            </a:br>
            <a:r>
              <a:rPr lang="es-419" dirty="0"/>
              <a:t>Introduce key vocabulary related to the environment and encourage students to discuss its importance.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Have them practice speaking in groups and share their ideas on protecting nature.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Show students pictures of different flats.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Ask them to describe what they see using simple words.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Encourage students to use short sentences. Example: "It is a big flat in the city."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Read words aloud, and students repeat.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Ask: "Is it better to have a bright or dark flat?"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cc5aaf7e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cc5aaf7eb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Students complete the sentences using the correct vocabulary related to renting a flat.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Encourage them to discuss their answers and use the words in their own sentences.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Google Shape;110;g2dcc5aaf7eb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5</a:t>
            </a:fld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Encourage full sentences: "I want a flat in the suburbs. I can pay $800 per month."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Have students switch roles.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Google Shape;11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</a:t>
            </a:fld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Give students two minutes to try arranging the words in the correct order.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Have students compare their answers with a partner before checking as a class.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Write the correct sentences on the board and discuss any mistakes.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7</a:t>
            </a:fld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cc5aaf7e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cc5aaf7eb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b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Students work in small groups to describe their ideal flat using the guiding questions.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Encourage them to use full sentences and share their ideas with the class.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Google Shape;132;g2dcc5aaf7eb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8</a:t>
            </a:fld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Share your answers with the class.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Compare and discuss different preferences.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9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535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1_Título y objeto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37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E6C892E-3A63-E8CA-F2C2-DFAA037C27EB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B217EC7F-6E77-A86C-EB12-247007650674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6AAD0A79-799C-4AC0-B5FA-E64014A36B65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FE1590-CC1C-62DF-9E59-38260349B1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605E154-497E-F31A-EFA1-6456289608F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99808" y="225185"/>
            <a:ext cx="975880" cy="26186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767" userDrawn="1">
          <p15:clr>
            <a:srgbClr val="F26B43"/>
          </p15:clr>
        </p15:guide>
        <p15:guide id="3" pos="2993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5465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  <p15:guide id="8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7" y="1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b="1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584557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s-419" sz="2400" dirty="0">
                <a:solidFill>
                  <a:schemeClr val="bg1"/>
                </a:solidFill>
                <a:latin typeface="Graphik Regular" panose="020B0503030202060203" pitchFamily="34" charset="77"/>
                <a:sym typeface="Inter"/>
              </a:rPr>
              <a:t>RENTING A FLAT - DESCRIBING WHAT YOU </a:t>
            </a:r>
            <a:r>
              <a:rPr lang="es-419" sz="2400" b="1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  <a:sym typeface="Inter"/>
              </a:rPr>
              <a:t>ARE LOOKING FOR</a:t>
            </a:r>
            <a:endParaRPr lang="es-419" sz="2400" b="1" dirty="0">
              <a:solidFill>
                <a:schemeClr val="bg1"/>
              </a:solidFill>
              <a:latin typeface="Graphik Bold" panose="020B0503030202060203" pitchFamily="34" charset="77"/>
              <a:cs typeface="Arial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06</a:t>
            </a:r>
            <a:endParaRPr lang="en-US" sz="1100" noProof="0" dirty="0">
              <a:solidFill>
                <a:srgbClr val="FFC000"/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83210A40-88C4-864C-0653-6FF450F89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CDD6DA-8A61-E88E-427F-973C2B7A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</a:rPr>
              <a:t>ENGLISH</a:t>
            </a:r>
            <a:r>
              <a:rPr lang="en-US" sz="2800" b="1" noProof="0" dirty="0">
                <a:solidFill>
                  <a:srgbClr val="033645"/>
                </a:solidFill>
                <a:latin typeface="Graphik Bold" panose="020B0503030202060203" pitchFamily="34" charset="77"/>
              </a:rPr>
              <a:t> LEVEL B1 - II</a:t>
            </a:r>
            <a:endParaRPr lang="en-US" sz="4000" b="1" noProof="0" dirty="0">
              <a:solidFill>
                <a:srgbClr val="033645"/>
              </a:solidFill>
              <a:latin typeface="Graphik Bold" panose="020B0503030202060203" pitchFamily="34" charset="77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sp>
        <p:nvSpPr>
          <p:cNvPr id="8" name="Google Shape;48;p1">
            <a:extLst>
              <a:ext uri="{FF2B5EF4-FFF2-40B4-BE49-F238E27FC236}">
                <a16:creationId xmlns:a16="http://schemas.microsoft.com/office/drawing/2014/main" id="{77DF7650-58BA-25F7-D684-E12DF13FB872}"/>
              </a:ext>
            </a:extLst>
          </p:cNvPr>
          <p:cNvSpPr/>
          <p:nvPr/>
        </p:nvSpPr>
        <p:spPr>
          <a:xfrm>
            <a:off x="3747059" y="2973200"/>
            <a:ext cx="17414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419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Talk about </a:t>
            </a:r>
            <a:br>
              <a:rPr lang="es-419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</a:br>
            <a:r>
              <a:rPr lang="es-419" sz="1100" b="1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renting a flat</a:t>
            </a:r>
          </a:p>
        </p:txBody>
      </p:sp>
      <p:sp>
        <p:nvSpPr>
          <p:cNvPr id="19" name="Google Shape;48;p1">
            <a:extLst>
              <a:ext uri="{FF2B5EF4-FFF2-40B4-BE49-F238E27FC236}">
                <a16:creationId xmlns:a16="http://schemas.microsoft.com/office/drawing/2014/main" id="{CF4AE9E0-5985-EBD6-B2B8-7A3D27D645BE}"/>
              </a:ext>
            </a:extLst>
          </p:cNvPr>
          <p:cNvSpPr/>
          <p:nvPr/>
        </p:nvSpPr>
        <p:spPr>
          <a:xfrm>
            <a:off x="3747059" y="3467237"/>
            <a:ext cx="19708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419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How to describe </a:t>
            </a:r>
            <a:br>
              <a:rPr lang="es-419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</a:br>
            <a:r>
              <a:rPr lang="es-419" sz="1100" b="1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what you are looking for</a:t>
            </a:r>
          </a:p>
        </p:txBody>
      </p:sp>
      <p:sp>
        <p:nvSpPr>
          <p:cNvPr id="24" name="Google Shape;48;p1">
            <a:extLst>
              <a:ext uri="{FF2B5EF4-FFF2-40B4-BE49-F238E27FC236}">
                <a16:creationId xmlns:a16="http://schemas.microsoft.com/office/drawing/2014/main" id="{17F49EBA-0DFE-68FE-E627-3891C41BBFCF}"/>
              </a:ext>
            </a:extLst>
          </p:cNvPr>
          <p:cNvSpPr/>
          <p:nvPr/>
        </p:nvSpPr>
        <p:spPr>
          <a:xfrm>
            <a:off x="3747057" y="4033452"/>
            <a:ext cx="18476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419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Practice speaking </a:t>
            </a:r>
            <a:br>
              <a:rPr lang="es-419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</a:br>
            <a:r>
              <a:rPr lang="es-419" sz="1100" b="1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with a partner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BA326D-9E9C-E167-83E4-6D2D8B12B928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22" name="Google Shape;36;p1">
              <a:extLst>
                <a:ext uri="{FF2B5EF4-FFF2-40B4-BE49-F238E27FC236}">
                  <a16:creationId xmlns:a16="http://schemas.microsoft.com/office/drawing/2014/main" id="{7A461B8E-10B0-C1B1-917A-9B1F5C5CEE5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6AA54F1-14B3-054B-E48F-696098462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B3CF3AF-E353-D96A-734A-E02F931ED50E}"/>
              </a:ext>
            </a:extLst>
          </p:cNvPr>
          <p:cNvGrpSpPr/>
          <p:nvPr/>
        </p:nvGrpSpPr>
        <p:grpSpPr>
          <a:xfrm>
            <a:off x="3063720" y="3447773"/>
            <a:ext cx="489729" cy="317995"/>
            <a:chOff x="3063720" y="3447773"/>
            <a:chExt cx="489729" cy="317995"/>
          </a:xfrm>
        </p:grpSpPr>
        <p:sp>
          <p:nvSpPr>
            <p:cNvPr id="31" name="Google Shape;36;p1">
              <a:extLst>
                <a:ext uri="{FF2B5EF4-FFF2-40B4-BE49-F238E27FC236}">
                  <a16:creationId xmlns:a16="http://schemas.microsoft.com/office/drawing/2014/main" id="{028979D3-A309-047F-DBCC-8D2348D3AD5A}"/>
                </a:ext>
              </a:extLst>
            </p:cNvPr>
            <p:cNvSpPr txBox="1"/>
            <p:nvPr/>
          </p:nvSpPr>
          <p:spPr>
            <a:xfrm>
              <a:off x="3063720" y="3447773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cs typeface="Calibri"/>
                  <a:sym typeface="Calibri"/>
                </a:rPr>
                <a:t>02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9C226B7B-BCFD-EB4C-1E9A-FE7A08D6C4B3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765768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5DE04CC-5771-2C6D-86A5-21125E34F38B}"/>
              </a:ext>
            </a:extLst>
          </p:cNvPr>
          <p:cNvGrpSpPr/>
          <p:nvPr/>
        </p:nvGrpSpPr>
        <p:grpSpPr>
          <a:xfrm>
            <a:off x="3063720" y="4008942"/>
            <a:ext cx="489729" cy="313597"/>
            <a:chOff x="3063720" y="3936764"/>
            <a:chExt cx="489729" cy="313597"/>
          </a:xfrm>
        </p:grpSpPr>
        <p:sp>
          <p:nvSpPr>
            <p:cNvPr id="34" name="Google Shape;36;p1">
              <a:extLst>
                <a:ext uri="{FF2B5EF4-FFF2-40B4-BE49-F238E27FC236}">
                  <a16:creationId xmlns:a16="http://schemas.microsoft.com/office/drawing/2014/main" id="{3736C1F8-B757-16F0-F655-173DB3587B3F}"/>
                </a:ext>
              </a:extLst>
            </p:cNvPr>
            <p:cNvSpPr txBox="1"/>
            <p:nvPr/>
          </p:nvSpPr>
          <p:spPr>
            <a:xfrm>
              <a:off x="3063720" y="3936764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03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721902D7-4DE6-9913-ABD7-C3A88FAC1F4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4250361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l="2043" t="2307" r="2110" b="2018"/>
          <a:stretch/>
        </p:blipFill>
        <p:spPr>
          <a:xfrm>
            <a:off x="4751388" y="849124"/>
            <a:ext cx="4392612" cy="43848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8EB40F2E-9CC8-EBB2-EF36-622A4129E92B}"/>
              </a:ext>
            </a:extLst>
          </p:cNvPr>
          <p:cNvSpPr txBox="1"/>
          <p:nvPr/>
        </p:nvSpPr>
        <p:spPr>
          <a:xfrm>
            <a:off x="506796" y="849124"/>
            <a:ext cx="3904720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  <a:sym typeface="Inter"/>
              </a:rPr>
              <a:t>RENTING A FLAT</a:t>
            </a:r>
          </a:p>
          <a:p>
            <a:pPr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s-419" sz="14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at the picture and </a:t>
            </a:r>
            <a:r>
              <a:rPr lang="es-419" sz="1400" b="1" kern="100" dirty="0" err="1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r>
              <a:rPr lang="es-419" sz="14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questions.</a:t>
            </a:r>
          </a:p>
          <a:p>
            <a:pPr marL="0" indent="0">
              <a:buSzPts val="2800"/>
              <a:buNone/>
            </a:pPr>
            <a:r>
              <a:rPr lang="es-419" sz="1500" b="1" dirty="0">
                <a:latin typeface="Calibri" panose="020F0502020204030204" pitchFamily="34" charset="0"/>
                <a:cs typeface="Calibri" panose="020F0502020204030204" pitchFamily="34" charset="0"/>
              </a:rPr>
              <a:t>Questions: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B9DF02E-BC47-D5FF-02F1-E22028C8EC46}"/>
              </a:ext>
            </a:extLst>
          </p:cNvPr>
          <p:cNvGrpSpPr/>
          <p:nvPr/>
        </p:nvGrpSpPr>
        <p:grpSpPr>
          <a:xfrm>
            <a:off x="1026055" y="2043631"/>
            <a:ext cx="3545945" cy="434985"/>
            <a:chOff x="846668" y="2043631"/>
            <a:chExt cx="3545945" cy="434985"/>
          </a:xfrm>
        </p:grpSpPr>
        <p:sp>
          <p:nvSpPr>
            <p:cNvPr id="5" name="Triángulo rectángulo 4">
              <a:extLst>
                <a:ext uri="{FF2B5EF4-FFF2-40B4-BE49-F238E27FC236}">
                  <a16:creationId xmlns:a16="http://schemas.microsoft.com/office/drawing/2014/main" id="{8160DD1F-7191-48FD-450E-BF6E5E92C7FE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2955F9F2-FEC8-FE52-6496-84C7F8D94F4F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177800" lvl="1" indent="-177800">
                <a:buSzPts val="2400"/>
              </a:pPr>
              <a:r>
                <a:rPr lang="es-419" sz="16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</a:t>
              </a:r>
              <a:r>
                <a:rPr lang="es-419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419" sz="16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this</a:t>
              </a:r>
              <a:r>
                <a:rPr lang="es-419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flat </a:t>
              </a:r>
              <a:r>
                <a:rPr lang="es-419" sz="16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big</a:t>
              </a:r>
              <a:r>
                <a:rPr lang="es-419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or small?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D9B9660-E330-E666-152B-A80DBA98CC42}"/>
              </a:ext>
            </a:extLst>
          </p:cNvPr>
          <p:cNvGrpSpPr/>
          <p:nvPr/>
        </p:nvGrpSpPr>
        <p:grpSpPr>
          <a:xfrm>
            <a:off x="1026055" y="2665723"/>
            <a:ext cx="3545945" cy="434985"/>
            <a:chOff x="846668" y="2043631"/>
            <a:chExt cx="3545945" cy="434985"/>
          </a:xfrm>
        </p:grpSpPr>
        <p:sp>
          <p:nvSpPr>
            <p:cNvPr id="8" name="Triángulo rectángulo 7">
              <a:extLst>
                <a:ext uri="{FF2B5EF4-FFF2-40B4-BE49-F238E27FC236}">
                  <a16:creationId xmlns:a16="http://schemas.microsoft.com/office/drawing/2014/main" id="{1707A7B6-E5A4-485E-C89C-284BCA064B01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237E1D32-B9AB-40A9-EE5C-E8F87DE714FA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177800" lvl="1" indent="-177800">
                <a:buSzPts val="2400"/>
              </a:pPr>
              <a:r>
                <a:rPr lang="es-419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 you like this flat? </a:t>
              </a:r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A07B7979-7DF6-C634-4F23-EBD4508B4A3B}"/>
              </a:ext>
            </a:extLst>
          </p:cNvPr>
          <p:cNvSpPr/>
          <p:nvPr/>
        </p:nvSpPr>
        <p:spPr>
          <a:xfrm>
            <a:off x="523310" y="2065565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5F5049-97CB-FC36-ADE9-DF2ED6848F03}"/>
              </a:ext>
            </a:extLst>
          </p:cNvPr>
          <p:cNvSpPr/>
          <p:nvPr/>
        </p:nvSpPr>
        <p:spPr>
          <a:xfrm>
            <a:off x="523310" y="2686289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2394F80-CFA7-5673-5EF9-D0EC741060FE}"/>
              </a:ext>
            </a:extLst>
          </p:cNvPr>
          <p:cNvGrpSpPr/>
          <p:nvPr/>
        </p:nvGrpSpPr>
        <p:grpSpPr>
          <a:xfrm>
            <a:off x="1026055" y="3327362"/>
            <a:ext cx="3545945" cy="434985"/>
            <a:chOff x="846668" y="2043631"/>
            <a:chExt cx="3545945" cy="434985"/>
          </a:xfrm>
        </p:grpSpPr>
        <p:sp>
          <p:nvSpPr>
            <p:cNvPr id="14" name="Triángulo rectángulo 13">
              <a:extLst>
                <a:ext uri="{FF2B5EF4-FFF2-40B4-BE49-F238E27FC236}">
                  <a16:creationId xmlns:a16="http://schemas.microsoft.com/office/drawing/2014/main" id="{C6B0535D-B1C9-97B2-C044-8FC59D4BBE92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A29BF745-D360-162E-E8A7-B836AAF7EAB6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177800" lvl="1" indent="-177800">
                <a:buSzPts val="2400"/>
              </a:pPr>
              <a:r>
                <a:rPr lang="es-419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Why or why not?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F0D51ED2-E30A-C3C1-AE92-0495F92D6DDC}"/>
              </a:ext>
            </a:extLst>
          </p:cNvPr>
          <p:cNvSpPr/>
          <p:nvPr/>
        </p:nvSpPr>
        <p:spPr>
          <a:xfrm>
            <a:off x="523310" y="3347928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187;p11">
            <a:extLst>
              <a:ext uri="{FF2B5EF4-FFF2-40B4-BE49-F238E27FC236}">
                <a16:creationId xmlns:a16="http://schemas.microsoft.com/office/drawing/2014/main" id="{4BECF9FC-4B94-F3C5-D87A-0117CC35A289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Inter"/>
              </a:rPr>
              <a:t>RENTING A FLAT - DESCRIBING WHAT YOU ARE LOOKING FOR</a:t>
            </a:r>
            <a:endParaRPr lang="es-419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>
          <a:blip r:embed="rId3">
            <a:alphaModFix/>
          </a:blip>
          <a:srcRect l="5744" r="4918"/>
          <a:stretch/>
        </p:blipFill>
        <p:spPr>
          <a:xfrm>
            <a:off x="4751389" y="841375"/>
            <a:ext cx="3924300" cy="439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226E4145-42C2-F459-75DC-A4808BA477FD}"/>
              </a:ext>
            </a:extLst>
          </p:cNvPr>
          <p:cNvSpPr txBox="1"/>
          <p:nvPr/>
        </p:nvSpPr>
        <p:spPr>
          <a:xfrm>
            <a:off x="506796" y="1410865"/>
            <a:ext cx="3885817" cy="20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indent="-177800">
              <a:spcBef>
                <a:spcPts val="0"/>
              </a:spcBef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Flat / Apartment 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(a place to live)</a:t>
            </a:r>
          </a:p>
          <a:p>
            <a:pPr marL="177800" indent="-177800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Rent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 (money you pay every month)</a:t>
            </a:r>
          </a:p>
          <a:p>
            <a:pPr marL="177800" indent="-177800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Lease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 (contract to rent a flat)</a:t>
            </a:r>
          </a:p>
          <a:p>
            <a:pPr marL="177800" indent="-177800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Landlord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 (person who owns the flat)</a:t>
            </a:r>
          </a:p>
          <a:p>
            <a:pPr marL="177800" indent="-177800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Cheap / Expensive 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(low or high price)</a:t>
            </a:r>
          </a:p>
          <a:p>
            <a:pPr marL="177800" indent="-177800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Bright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/ Dark 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(light in the room)</a:t>
            </a: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F0FA0B2D-DFE7-79BF-A5C4-8F647E59366F}"/>
              </a:ext>
            </a:extLst>
          </p:cNvPr>
          <p:cNvSpPr/>
          <p:nvPr/>
        </p:nvSpPr>
        <p:spPr>
          <a:xfrm rot="5400000" flipH="1">
            <a:off x="1755698" y="-407525"/>
            <a:ext cx="470122" cy="2967922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8DF90C-F197-0202-1FF9-90CFB08596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06795" y="1133635"/>
            <a:ext cx="360362" cy="1798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A209BB-5314-48BF-46E9-0759923160B2}"/>
              </a:ext>
            </a:extLst>
          </p:cNvPr>
          <p:cNvSpPr txBox="1"/>
          <p:nvPr/>
        </p:nvSpPr>
        <p:spPr>
          <a:xfrm>
            <a:off x="1129248" y="926565"/>
            <a:ext cx="1780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Vocabulary:</a:t>
            </a:r>
            <a:endParaRPr lang="en-US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38F768D5-16EC-AC63-AB11-9C8A5BBE5E83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Inter"/>
              </a:rPr>
              <a:t>RENTING A FLAT - DESCRIBING WHAT YOU ARE LOOKING FOR</a:t>
            </a:r>
            <a:endParaRPr lang="es-419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0D2A93CA-4A32-64D0-191F-11294B977FD7}"/>
              </a:ext>
            </a:extLst>
          </p:cNvPr>
          <p:cNvSpPr/>
          <p:nvPr/>
        </p:nvSpPr>
        <p:spPr>
          <a:xfrm rot="5400000">
            <a:off x="221108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A0A0BA08-FAF1-9E99-D9BA-802EA3A1839D}"/>
              </a:ext>
            </a:extLst>
          </p:cNvPr>
          <p:cNvSpPr txBox="1"/>
          <p:nvPr/>
        </p:nvSpPr>
        <p:spPr>
          <a:xfrm>
            <a:off x="503238" y="1587523"/>
            <a:ext cx="713664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7" lvl="1" indent="0">
              <a:spcAft>
                <a:spcPts val="1000"/>
              </a:spcAft>
              <a:buClr>
                <a:srgbClr val="F0453A"/>
              </a:buClr>
              <a:buSzPct val="100000"/>
              <a:buFont typeface="Arial"/>
              <a:buNone/>
            </a:pPr>
            <a:r>
              <a:rPr lang="es-419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Complete with the correct words: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I want to ______ a new flat in the city.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My ______ is very kind. He always helps me with repairs.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The rent is ______, so I can afford this apartment.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I need to sign the ______ before I move in.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This flat is in the ______, not in the city center.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We will ______ next week, so we are packing our things.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I saw an ______ for a cheap flat in the newspaper.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241307-DEBB-2291-D741-54664C88D558}"/>
              </a:ext>
            </a:extLst>
          </p:cNvPr>
          <p:cNvSpPr txBox="1"/>
          <p:nvPr/>
        </p:nvSpPr>
        <p:spPr>
          <a:xfrm>
            <a:off x="1119890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 the vocabulary!</a:t>
            </a:r>
            <a:endParaRPr lang="es-P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9F6B21-D577-E700-30ED-97A61C35378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6754" y="1133636"/>
            <a:ext cx="360362" cy="17986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BE40AFFD-59D5-A0AE-9EB5-D121B4B8658F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Inter"/>
              </a:rPr>
              <a:t>RENTING A FLAT - DESCRIBING WHAT YOU ARE LOOKING FOR</a:t>
            </a:r>
            <a:endParaRPr lang="es-419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C9259598-98D5-1209-516E-FA848AEB215A}"/>
              </a:ext>
            </a:extLst>
          </p:cNvPr>
          <p:cNvSpPr txBox="1"/>
          <p:nvPr/>
        </p:nvSpPr>
        <p:spPr>
          <a:xfrm>
            <a:off x="503239" y="889500"/>
            <a:ext cx="3908277" cy="136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4025">
              <a:spcAft>
                <a:spcPts val="1000"/>
              </a:spcAft>
            </a:pPr>
            <a:r>
              <a:rPr lang="es-419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 with a Partner</a:t>
            </a:r>
          </a:p>
          <a:p>
            <a:pPr marL="454025" indent="0">
              <a:spcAft>
                <a:spcPts val="1000"/>
              </a:spcAft>
              <a:buSzPts val="2800"/>
              <a:buFont typeface="Arial"/>
              <a:buNone/>
            </a:pPr>
            <a:r>
              <a:rPr lang="es-419" sz="16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in pairs: One student is looking for a flat, and the other is the landlord.</a:t>
            </a:r>
          </a:p>
          <a:p>
            <a:pPr marL="454025">
              <a:spcAft>
                <a:spcPts val="1000"/>
              </a:spcAft>
              <a:buSzPts val="2800"/>
            </a:pPr>
            <a:r>
              <a:rPr lang="es-419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these questions:</a:t>
            </a:r>
            <a:endParaRPr lang="es-419" sz="1600" b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BEF5AAC-EA67-9744-5047-8555F00866A0}"/>
              </a:ext>
            </a:extLst>
          </p:cNvPr>
          <p:cNvGrpSpPr/>
          <p:nvPr/>
        </p:nvGrpSpPr>
        <p:grpSpPr>
          <a:xfrm>
            <a:off x="503238" y="841375"/>
            <a:ext cx="367848" cy="367848"/>
            <a:chOff x="503238" y="5050786"/>
            <a:chExt cx="367848" cy="36784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B4FD0E2-9C5D-8C4E-7D47-39C36FB335A2}"/>
                </a:ext>
              </a:extLst>
            </p:cNvPr>
            <p:cNvSpPr/>
            <p:nvPr/>
          </p:nvSpPr>
          <p:spPr>
            <a:xfrm>
              <a:off x="503238" y="5050786"/>
              <a:ext cx="367848" cy="367848"/>
            </a:xfrm>
            <a:prstGeom prst="ellipse">
              <a:avLst/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DC0D578-98EB-088D-06A2-C02755DDA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826" y="5105702"/>
              <a:ext cx="239242" cy="239242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54743021-D9A9-D880-284E-92C40D8D5A36}"/>
              </a:ext>
            </a:extLst>
          </p:cNvPr>
          <p:cNvGrpSpPr/>
          <p:nvPr/>
        </p:nvGrpSpPr>
        <p:grpSpPr>
          <a:xfrm>
            <a:off x="1026055" y="2355797"/>
            <a:ext cx="3545945" cy="434985"/>
            <a:chOff x="846668" y="2043631"/>
            <a:chExt cx="3545945" cy="434985"/>
          </a:xfrm>
        </p:grpSpPr>
        <p:sp>
          <p:nvSpPr>
            <p:cNvPr id="7" name="Triángulo rectángulo 6">
              <a:extLst>
                <a:ext uri="{FF2B5EF4-FFF2-40B4-BE49-F238E27FC236}">
                  <a16:creationId xmlns:a16="http://schemas.microsoft.com/office/drawing/2014/main" id="{13E09974-CB81-13A5-BAFD-4577F4181FBB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5C8D9038-EA1C-3AD2-CFF5-D4283DBA554A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spcBef>
                  <a:spcPts val="500"/>
                </a:spcBef>
              </a:pPr>
              <a:r>
                <a:rPr lang="es-419" sz="15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kind of flat do you want?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6B6230D5-1825-E760-EB3E-F5A5A2E8490E}"/>
              </a:ext>
            </a:extLst>
          </p:cNvPr>
          <p:cNvGrpSpPr/>
          <p:nvPr/>
        </p:nvGrpSpPr>
        <p:grpSpPr>
          <a:xfrm>
            <a:off x="1026055" y="2977889"/>
            <a:ext cx="3545945" cy="434985"/>
            <a:chOff x="846668" y="2043631"/>
            <a:chExt cx="3545945" cy="434985"/>
          </a:xfrm>
        </p:grpSpPr>
        <p:sp>
          <p:nvSpPr>
            <p:cNvPr id="10" name="Triángulo rectángulo 9">
              <a:extLst>
                <a:ext uri="{FF2B5EF4-FFF2-40B4-BE49-F238E27FC236}">
                  <a16:creationId xmlns:a16="http://schemas.microsoft.com/office/drawing/2014/main" id="{59A7624C-0E94-BAF6-6BEB-83C13EC15B14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604FD987-1EBD-A113-9CDE-18C77AB261E9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spcBef>
                  <a:spcPts val="0"/>
                </a:spcBef>
              </a:pPr>
              <a:r>
                <a:rPr lang="es-419" sz="15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Where do you want to live?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262179C-1427-22B2-11E2-25921272165F}"/>
              </a:ext>
            </a:extLst>
          </p:cNvPr>
          <p:cNvGrpSpPr/>
          <p:nvPr/>
        </p:nvGrpSpPr>
        <p:grpSpPr>
          <a:xfrm>
            <a:off x="1026055" y="3614971"/>
            <a:ext cx="3545945" cy="434985"/>
            <a:chOff x="846668" y="2043631"/>
            <a:chExt cx="3545945" cy="434985"/>
          </a:xfrm>
        </p:grpSpPr>
        <p:sp>
          <p:nvSpPr>
            <p:cNvPr id="13" name="Triángulo rectángulo 12">
              <a:extLst>
                <a:ext uri="{FF2B5EF4-FFF2-40B4-BE49-F238E27FC236}">
                  <a16:creationId xmlns:a16="http://schemas.microsoft.com/office/drawing/2014/main" id="{D8BA95A2-5B7E-85A0-D36D-9310510712CA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A334D25C-0DB9-6793-6E93-20023E06FEF7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spcBef>
                  <a:spcPts val="0"/>
                </a:spcBef>
              </a:pPr>
              <a:r>
                <a:rPr lang="es-419" sz="15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How much can you pay?</a:t>
              </a:r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C0EBFABE-17EB-02A3-F949-8F8B73DF79DA}"/>
              </a:ext>
            </a:extLst>
          </p:cNvPr>
          <p:cNvSpPr/>
          <p:nvPr/>
        </p:nvSpPr>
        <p:spPr>
          <a:xfrm>
            <a:off x="523310" y="2377731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2AE056E-CEE0-FAA2-568E-C6FB73A5A490}"/>
              </a:ext>
            </a:extLst>
          </p:cNvPr>
          <p:cNvSpPr/>
          <p:nvPr/>
        </p:nvSpPr>
        <p:spPr>
          <a:xfrm>
            <a:off x="523310" y="2998455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94B978C-EFEA-0FBC-F0A1-D1DE3B567A6B}"/>
              </a:ext>
            </a:extLst>
          </p:cNvPr>
          <p:cNvSpPr/>
          <p:nvPr/>
        </p:nvSpPr>
        <p:spPr>
          <a:xfrm>
            <a:off x="523310" y="3632528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dondear rectángulo de esquina del mismo lado 17">
            <a:extLst>
              <a:ext uri="{FF2B5EF4-FFF2-40B4-BE49-F238E27FC236}">
                <a16:creationId xmlns:a16="http://schemas.microsoft.com/office/drawing/2014/main" id="{287317A9-964A-00B3-2237-4635A0005409}"/>
              </a:ext>
            </a:extLst>
          </p:cNvPr>
          <p:cNvSpPr/>
          <p:nvPr/>
        </p:nvSpPr>
        <p:spPr>
          <a:xfrm rot="5400000">
            <a:off x="6459935" y="-382965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Google Shape;181;p11">
            <a:extLst>
              <a:ext uri="{FF2B5EF4-FFF2-40B4-BE49-F238E27FC236}">
                <a16:creationId xmlns:a16="http://schemas.microsoft.com/office/drawing/2014/main" id="{75FDBC07-3002-AC43-AA35-ACFFDD1B1615}"/>
              </a:ext>
            </a:extLst>
          </p:cNvPr>
          <p:cNvSpPr txBox="1"/>
          <p:nvPr/>
        </p:nvSpPr>
        <p:spPr>
          <a:xfrm>
            <a:off x="4752086" y="2071031"/>
            <a:ext cx="3923602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63" lvl="2" indent="-4763">
              <a:spcAft>
                <a:spcPts val="600"/>
              </a:spcAft>
              <a:buClr>
                <a:srgbClr val="F0453A"/>
              </a:buClr>
              <a:buSzPct val="100000"/>
            </a:pPr>
            <a:r>
              <a:rPr lang="es-419" sz="1400" b="1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Landlord: </a:t>
            </a:r>
            <a: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Hello! Are you looking for a flat?</a:t>
            </a:r>
            <a:b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1400" b="1" kern="100" dirty="0">
                <a:solidFill>
                  <a:srgbClr val="F045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Tenant: </a:t>
            </a:r>
            <a: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Yes, I am.</a:t>
            </a:r>
          </a:p>
          <a:p>
            <a:pPr marL="4763" lvl="2" indent="-4763">
              <a:spcAft>
                <a:spcPts val="600"/>
              </a:spcAft>
              <a:buClr>
                <a:srgbClr val="F0453A"/>
              </a:buClr>
              <a:buSzPct val="100000"/>
            </a:pPr>
            <a:r>
              <a:rPr lang="es-419" sz="1400" b="1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Landlord: </a:t>
            </a:r>
            <a: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kind of flat do you want?</a:t>
            </a:r>
            <a:b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1400" b="1" kern="100" dirty="0">
                <a:solidFill>
                  <a:srgbClr val="F045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Tenant: </a:t>
            </a:r>
            <a: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want a small flat with one bedroom and a kitchen.</a:t>
            </a:r>
          </a:p>
          <a:p>
            <a:pPr marL="4763" lvl="2" indent="-4763">
              <a:spcAft>
                <a:spcPts val="600"/>
              </a:spcAft>
              <a:buClr>
                <a:srgbClr val="F0453A"/>
              </a:buClr>
              <a:buSzPct val="100000"/>
            </a:pPr>
            <a:r>
              <a:rPr lang="es-419" sz="1400" b="1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Landlord: </a:t>
            </a:r>
            <a: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do you want to live?</a:t>
            </a:r>
            <a:b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1400" b="1" kern="100" dirty="0">
                <a:solidFill>
                  <a:srgbClr val="F045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Tenant: </a:t>
            </a:r>
            <a: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want to live near the city center.</a:t>
            </a:r>
          </a:p>
          <a:p>
            <a:pPr marL="4763" lvl="2">
              <a:buClr>
                <a:srgbClr val="F0453A"/>
              </a:buClr>
              <a:buSzPct val="100000"/>
            </a:pPr>
            <a:r>
              <a:rPr lang="es-419" sz="1400" b="1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Landlord: </a:t>
            </a:r>
            <a: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much can you pay?</a:t>
            </a:r>
            <a:b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1400" b="1" kern="100" dirty="0">
                <a:solidFill>
                  <a:srgbClr val="F045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Tenant: </a:t>
            </a:r>
            <a:r>
              <a:rPr lang="es-419" sz="14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can pay $600 per month.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AF4D6E4-8F4B-4153-0C8B-4666C0CBE08B}"/>
              </a:ext>
            </a:extLst>
          </p:cNvPr>
          <p:cNvSpPr txBox="1"/>
          <p:nvPr/>
        </p:nvSpPr>
        <p:spPr>
          <a:xfrm>
            <a:off x="5368738" y="1410074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Conversation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2F13451-7347-559C-DEB7-4D85B8F552C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755602" y="1617144"/>
            <a:ext cx="360362" cy="179860"/>
          </a:xfrm>
          <a:prstGeom prst="rect">
            <a:avLst/>
          </a:prstGeom>
        </p:spPr>
      </p:pic>
      <p:sp>
        <p:nvSpPr>
          <p:cNvPr id="22" name="Google Shape;187;p11">
            <a:extLst>
              <a:ext uri="{FF2B5EF4-FFF2-40B4-BE49-F238E27FC236}">
                <a16:creationId xmlns:a16="http://schemas.microsoft.com/office/drawing/2014/main" id="{EE4208F2-B64F-4898-D413-F133ADC947AF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Inter"/>
              </a:rPr>
              <a:t>RENTING A FLAT - DESCRIBING WHAT YOU ARE LOOKING FOR</a:t>
            </a:r>
            <a:endParaRPr lang="es-419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275BDBC4-4FC1-55E3-D114-FFBF17080930}"/>
              </a:ext>
            </a:extLst>
          </p:cNvPr>
          <p:cNvSpPr txBox="1"/>
          <p:nvPr/>
        </p:nvSpPr>
        <p:spPr>
          <a:xfrm>
            <a:off x="503238" y="1587523"/>
            <a:ext cx="7136640" cy="20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dirty="0"/>
              <a:t> </a:t>
            </a: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flat / looking / I / for / am / a / big.</a:t>
            </a:r>
            <a:r>
              <a:rPr lang="es-419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 in / city / lives / my / the / friend. </a:t>
            </a:r>
            <a:r>
              <a:rPr lang="es-419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 is / expensive / very / this / rent. </a:t>
            </a:r>
            <a:r>
              <a:rPr lang="es-419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 landlord / kind / my / very / is. </a:t>
            </a:r>
            <a:r>
              <a:rPr lang="es-419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 wants / a / she / cheap / flat. </a:t>
            </a:r>
            <a:r>
              <a:rPr lang="es-419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 a / bright / I / room / want. </a:t>
            </a:r>
            <a:r>
              <a:rPr lang="es-419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→____________________________</a:t>
            </a:r>
          </a:p>
        </p:txBody>
      </p:sp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0E33B20D-3F00-5DE6-040A-F1B3BFD17930}"/>
              </a:ext>
            </a:extLst>
          </p:cNvPr>
          <p:cNvSpPr/>
          <p:nvPr/>
        </p:nvSpPr>
        <p:spPr>
          <a:xfrm rot="5400000">
            <a:off x="221108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8C5D0ED-23B6-E6B7-2840-B4F8B00BE1A5}"/>
              </a:ext>
            </a:extLst>
          </p:cNvPr>
          <p:cNvSpPr txBox="1"/>
          <p:nvPr/>
        </p:nvSpPr>
        <p:spPr>
          <a:xfrm>
            <a:off x="1119890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419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 the Words in Order</a:t>
            </a:r>
            <a:endParaRPr lang="es-P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DDB608-623B-FAB0-E02A-25B0F6FB8D9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6754" y="1133636"/>
            <a:ext cx="360362" cy="17986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F9F7D823-8BB4-B913-0A04-ECBE2EE55267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Inter"/>
              </a:rPr>
              <a:t>RENTING A FLAT - DESCRIBING WHAT YOU ARE LOOKING FOR</a:t>
            </a:r>
            <a:endParaRPr lang="es-419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dcc5aaf7e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388" y="1349779"/>
            <a:ext cx="3914467" cy="39144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C18EA432-6468-DA72-7859-591BE0379A15}"/>
              </a:ext>
            </a:extLst>
          </p:cNvPr>
          <p:cNvSpPr txBox="1"/>
          <p:nvPr/>
        </p:nvSpPr>
        <p:spPr>
          <a:xfrm>
            <a:off x="506796" y="849124"/>
            <a:ext cx="4180404" cy="74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  <a:t>GROUP DISCUSSION</a:t>
            </a:r>
          </a:p>
          <a:p>
            <a:pPr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s-419" sz="16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in small groups. Describe your perfect flat: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6339E79-5EFB-78A3-768E-6F99A2DA850D}"/>
              </a:ext>
            </a:extLst>
          </p:cNvPr>
          <p:cNvGrpSpPr/>
          <p:nvPr/>
        </p:nvGrpSpPr>
        <p:grpSpPr>
          <a:xfrm>
            <a:off x="1026055" y="2043631"/>
            <a:ext cx="3545945" cy="434985"/>
            <a:chOff x="846668" y="2043631"/>
            <a:chExt cx="3545945" cy="434985"/>
          </a:xfrm>
        </p:grpSpPr>
        <p:sp>
          <p:nvSpPr>
            <p:cNvPr id="4" name="Triángulo rectángulo 3">
              <a:extLst>
                <a:ext uri="{FF2B5EF4-FFF2-40B4-BE49-F238E27FC236}">
                  <a16:creationId xmlns:a16="http://schemas.microsoft.com/office/drawing/2014/main" id="{2ECA80CC-1115-9AE7-CFCE-733B8CD06E7E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AF52D8B0-429D-7BAB-C53A-6C9A44E535E5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lnSpc>
                  <a:spcPct val="115000"/>
                </a:lnSpc>
                <a:spcBef>
                  <a:spcPts val="1200"/>
                </a:spcBef>
                <a:buSzPts val="1100"/>
              </a:pPr>
              <a:r>
                <a:rPr lang="es-419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How many rooms?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01212C22-1708-2C8C-1EC3-731436D82D09}"/>
              </a:ext>
            </a:extLst>
          </p:cNvPr>
          <p:cNvGrpSpPr/>
          <p:nvPr/>
        </p:nvGrpSpPr>
        <p:grpSpPr>
          <a:xfrm>
            <a:off x="1026055" y="2665723"/>
            <a:ext cx="3545945" cy="434985"/>
            <a:chOff x="846668" y="2043631"/>
            <a:chExt cx="3545945" cy="434985"/>
          </a:xfrm>
        </p:grpSpPr>
        <p:sp>
          <p:nvSpPr>
            <p:cNvPr id="7" name="Triángulo rectángulo 6">
              <a:extLst>
                <a:ext uri="{FF2B5EF4-FFF2-40B4-BE49-F238E27FC236}">
                  <a16:creationId xmlns:a16="http://schemas.microsoft.com/office/drawing/2014/main" id="{A92F67C8-38E1-6297-9947-6743288B8626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E207A5C2-06AA-E177-A0C7-F643848177E8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lnSpc>
                  <a:spcPct val="115000"/>
                </a:lnSpc>
                <a:spcBef>
                  <a:spcPts val="0"/>
                </a:spcBef>
                <a:buSzPts val="1100"/>
              </a:pPr>
              <a:r>
                <a:rPr lang="es-419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Where is it?</a:t>
              </a:r>
            </a:p>
          </p:txBody>
        </p:sp>
      </p:grpSp>
      <p:sp>
        <p:nvSpPr>
          <p:cNvPr id="9" name="Elipse 8">
            <a:extLst>
              <a:ext uri="{FF2B5EF4-FFF2-40B4-BE49-F238E27FC236}">
                <a16:creationId xmlns:a16="http://schemas.microsoft.com/office/drawing/2014/main" id="{FF579294-244A-B169-5C56-943BFCE2A7CF}"/>
              </a:ext>
            </a:extLst>
          </p:cNvPr>
          <p:cNvSpPr/>
          <p:nvPr/>
        </p:nvSpPr>
        <p:spPr>
          <a:xfrm>
            <a:off x="523310" y="2065565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452D8EB-BF1C-2A1D-F479-9C8ACADD5CA9}"/>
              </a:ext>
            </a:extLst>
          </p:cNvPr>
          <p:cNvSpPr/>
          <p:nvPr/>
        </p:nvSpPr>
        <p:spPr>
          <a:xfrm>
            <a:off x="523310" y="2686289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848BC54-202D-18D1-E063-236DEBF7D31A}"/>
              </a:ext>
            </a:extLst>
          </p:cNvPr>
          <p:cNvGrpSpPr/>
          <p:nvPr/>
        </p:nvGrpSpPr>
        <p:grpSpPr>
          <a:xfrm>
            <a:off x="1026055" y="3307013"/>
            <a:ext cx="3545945" cy="434985"/>
            <a:chOff x="846668" y="2043631"/>
            <a:chExt cx="3545945" cy="434985"/>
          </a:xfrm>
        </p:grpSpPr>
        <p:sp>
          <p:nvSpPr>
            <p:cNvPr id="12" name="Triángulo rectángulo 11">
              <a:extLst>
                <a:ext uri="{FF2B5EF4-FFF2-40B4-BE49-F238E27FC236}">
                  <a16:creationId xmlns:a16="http://schemas.microsoft.com/office/drawing/2014/main" id="{4349516A-B792-F800-9845-75331D276E42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82974E1C-4894-8F68-047E-8E9879E5E8EB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lnSpc>
                  <a:spcPct val="115000"/>
                </a:lnSpc>
                <a:spcBef>
                  <a:spcPts val="0"/>
                </a:spcBef>
                <a:buSzPts val="1100"/>
              </a:pPr>
              <a:r>
                <a:rPr lang="es-419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How much is the rent?</a:t>
              </a:r>
            </a:p>
          </p:txBody>
        </p:sp>
      </p:grpSp>
      <p:sp>
        <p:nvSpPr>
          <p:cNvPr id="14" name="Elipse 13">
            <a:extLst>
              <a:ext uri="{FF2B5EF4-FFF2-40B4-BE49-F238E27FC236}">
                <a16:creationId xmlns:a16="http://schemas.microsoft.com/office/drawing/2014/main" id="{8EADF9AC-AE89-B2C0-EA00-C7E40A740463}"/>
              </a:ext>
            </a:extLst>
          </p:cNvPr>
          <p:cNvSpPr/>
          <p:nvPr/>
        </p:nvSpPr>
        <p:spPr>
          <a:xfrm>
            <a:off x="523310" y="3327579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187;p11">
            <a:extLst>
              <a:ext uri="{FF2B5EF4-FFF2-40B4-BE49-F238E27FC236}">
                <a16:creationId xmlns:a16="http://schemas.microsoft.com/office/drawing/2014/main" id="{72F3849D-C252-EB52-0C77-AB6A820AF8FD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Inter"/>
              </a:rPr>
              <a:t>RENTING A FLAT - DESCRIBING WHAT YOU ARE LOOKING FOR</a:t>
            </a:r>
            <a:endParaRPr lang="es-419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5508335-9331-9323-CA95-3D4DB987C56E}"/>
              </a:ext>
            </a:extLst>
          </p:cNvPr>
          <p:cNvSpPr/>
          <p:nvPr/>
        </p:nvSpPr>
        <p:spPr>
          <a:xfrm>
            <a:off x="506794" y="1335379"/>
            <a:ext cx="4244594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tlCol="0" anchor="t"/>
          <a:lstStyle/>
          <a:p>
            <a:pPr marL="7938" indent="-7938">
              <a:buSzPts val="1000"/>
              <a:tabLst>
                <a:tab pos="1371600" algn="l"/>
              </a:tabLst>
            </a:pPr>
            <a:r>
              <a:rPr lang="en-US" sz="1600" b="1" dirty="0">
                <a:solidFill>
                  <a:srgbClr val="03364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CHECK YOUR LEARNING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C03B2A6-A8D3-699B-F691-932207638ED2}"/>
              </a:ext>
            </a:extLst>
          </p:cNvPr>
          <p:cNvGrpSpPr/>
          <p:nvPr/>
        </p:nvGrpSpPr>
        <p:grpSpPr>
          <a:xfrm>
            <a:off x="643168" y="1428531"/>
            <a:ext cx="440025" cy="440025"/>
            <a:chOff x="643168" y="1325164"/>
            <a:chExt cx="440025" cy="44002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4CB73CB0-8B9D-985B-D024-DB0E6FD0A406}"/>
                </a:ext>
              </a:extLst>
            </p:cNvPr>
            <p:cNvSpPr/>
            <p:nvPr/>
          </p:nvSpPr>
          <p:spPr>
            <a:xfrm>
              <a:off x="643168" y="1325164"/>
              <a:ext cx="440025" cy="440025"/>
            </a:xfrm>
            <a:prstGeom prst="ellipse">
              <a:avLst/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7748937-EFE1-2543-79A5-81DADCCA3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900" y="1403527"/>
              <a:ext cx="312782" cy="312782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1C37DF90-12E2-FF38-3431-E74B6A6FC2D4}"/>
              </a:ext>
            </a:extLst>
          </p:cNvPr>
          <p:cNvSpPr txBox="1"/>
          <p:nvPr/>
        </p:nvSpPr>
        <p:spPr>
          <a:xfrm>
            <a:off x="738017" y="2071416"/>
            <a:ext cx="3734592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three sentences to describe the flat you are looking for and share them in the class chat.</a:t>
            </a:r>
          </a:p>
          <a:p>
            <a:pPr marL="3175" lvl="1" indent="0">
              <a:buClr>
                <a:srgbClr val="FDC212"/>
              </a:buClr>
              <a:buSzPct val="100000"/>
              <a:buFont typeface="Arial"/>
              <a:buNone/>
              <a:tabLst>
                <a:tab pos="1371600" algn="l"/>
              </a:tabLst>
            </a:pPr>
            <a:r>
              <a:rPr lang="es-419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</a:p>
          <a:p>
            <a:pPr marL="179388" lvl="1" indent="-176213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want a flat in the city. </a:t>
            </a:r>
          </a:p>
          <a:p>
            <a:pPr marL="179388" lvl="1" indent="-176213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must have a balcony. </a:t>
            </a:r>
          </a:p>
          <a:p>
            <a:pPr marL="179388" lvl="1" indent="-176213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rent should be affordable.</a:t>
            </a:r>
          </a:p>
        </p:txBody>
      </p:sp>
      <p:pic>
        <p:nvPicPr>
          <p:cNvPr id="144" name="Google Shape;144;p6"/>
          <p:cNvPicPr preferRelativeResize="0"/>
          <p:nvPr/>
        </p:nvPicPr>
        <p:blipFill>
          <a:blip r:embed="rId5">
            <a:alphaModFix/>
          </a:blip>
          <a:srcRect l="-3256" t="2487" r="1928" b="7191"/>
          <a:stretch/>
        </p:blipFill>
        <p:spPr>
          <a:xfrm>
            <a:off x="4572000" y="1335378"/>
            <a:ext cx="4103689" cy="365804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" name="Google Shape;187;p11">
            <a:extLst>
              <a:ext uri="{FF2B5EF4-FFF2-40B4-BE49-F238E27FC236}">
                <a16:creationId xmlns:a16="http://schemas.microsoft.com/office/drawing/2014/main" id="{1E16FD74-FC43-BD5C-DFE0-1D12A2EE0C02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Inter"/>
              </a:rPr>
              <a:t>RENTING A FLAT - DESCRIBING WHAT YOU ARE LOOKING FOR</a:t>
            </a:r>
            <a:endParaRPr lang="es-419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856</Words>
  <Application>Microsoft Office PowerPoint</Application>
  <PresentationFormat>Presentación en pantalla (16:10)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Calibri</vt:lpstr>
      <vt:lpstr>Arial</vt:lpstr>
      <vt:lpstr>Graphik Regular</vt:lpstr>
      <vt:lpstr>Inter</vt:lpstr>
      <vt:lpstr>Aptos</vt:lpstr>
      <vt:lpstr>Graphik 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Renting a Flat - Describing What You Are Looking For</dc:title>
  <dc:creator>URSULA HUAMANI</dc:creator>
  <cp:lastModifiedBy>Eduardo Enrique Haro Yanqui</cp:lastModifiedBy>
  <cp:revision>29</cp:revision>
  <dcterms:created xsi:type="dcterms:W3CDTF">2025-02-24T19:23:52Z</dcterms:created>
  <dcterms:modified xsi:type="dcterms:W3CDTF">2025-03-28T22:31:35Z</dcterms:modified>
</cp:coreProperties>
</file>